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2" r:id="rId7"/>
    <p:sldId id="295" r:id="rId8"/>
    <p:sldId id="261" r:id="rId9"/>
    <p:sldId id="262" r:id="rId10"/>
    <p:sldId id="294" r:id="rId11"/>
    <p:sldId id="263" r:id="rId12"/>
    <p:sldId id="269" r:id="rId13"/>
    <p:sldId id="266" r:id="rId14"/>
    <p:sldId id="264" r:id="rId15"/>
    <p:sldId id="268" r:id="rId16"/>
    <p:sldId id="277" r:id="rId17"/>
    <p:sldId id="288" r:id="rId18"/>
    <p:sldId id="282" r:id="rId19"/>
    <p:sldId id="283" r:id="rId20"/>
    <p:sldId id="284" r:id="rId21"/>
    <p:sldId id="285" r:id="rId22"/>
    <p:sldId id="265" r:id="rId23"/>
    <p:sldId id="26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9" r:id="rId36"/>
    <p:sldId id="286" r:id="rId37"/>
    <p:sldId id="290" r:id="rId38"/>
    <p:sldId id="291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7"/>
    <p:restoredTop sz="86923"/>
  </p:normalViewPr>
  <p:slideViewPr>
    <p:cSldViewPr snapToGrid="0">
      <p:cViewPr varScale="1">
        <p:scale>
          <a:sx n="149" d="100"/>
          <a:sy n="149" d="100"/>
        </p:scale>
        <p:origin x="28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16/6/24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5cdQt7FD8c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</a:t>
            </a:r>
            <a:r>
              <a:rPr lang="es-ES_tradnl" sz="2000" dirty="0" err="1">
                <a:hlinkClick r:id="rId3"/>
              </a:rPr>
              <a:t>discord.gg</a:t>
            </a:r>
            <a:r>
              <a:rPr lang="es-ES_tradnl" sz="2000" dirty="0">
                <a:hlinkClick r:id="rId3"/>
              </a:rPr>
              <a:t>/5cdQt7FD8c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es obligatoriamente grupal (máximo 6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_tradnl" sz="2400" dirty="0"/>
              <a:t>Ofrecemos tres tipos de evaluaciones: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fácil </a:t>
            </a:r>
            <a:r>
              <a:rPr lang="es-ES_tradnl" sz="2400" dirty="0"/>
              <a:t>(nota entre 4 y 5): Hacer funcionar el ejemplo de aplicación.</a:t>
            </a:r>
            <a:br>
              <a:rPr lang="es-ES_tradnl" sz="2400" dirty="0"/>
            </a:br>
            <a:r>
              <a:rPr lang="es-ES_tradnl" sz="2400" dirty="0"/>
              <a:t>Filmar un video del sistema funcionando:</a:t>
            </a:r>
          </a:p>
          <a:p>
            <a:pPr lvl="1"/>
            <a:r>
              <a:rPr lang="es-ES_tradnl" sz="2500" dirty="0"/>
              <a:t>Ejecutar en </a:t>
            </a:r>
            <a:r>
              <a:rPr lang="es-ES_tradnl" sz="2500" dirty="0" err="1"/>
              <a:t>Airflow</a:t>
            </a:r>
            <a:r>
              <a:rPr lang="es-ES_tradnl" sz="2500" dirty="0"/>
              <a:t> el DAG llamado </a:t>
            </a:r>
            <a:r>
              <a:rPr lang="es-ES_tradnl" sz="2500" dirty="0" err="1"/>
              <a:t>process_etl_heart_data</a:t>
            </a:r>
            <a:endParaRPr lang="es-ES_tradnl" sz="2500" dirty="0"/>
          </a:p>
          <a:p>
            <a:pPr lvl="1"/>
            <a:r>
              <a:rPr lang="es-ES_tradnl" sz="2400" dirty="0"/>
              <a:t>Ejecuta la notebook (ubicada en </a:t>
            </a:r>
            <a:r>
              <a:rPr lang="es-ES_tradnl" sz="2400" dirty="0" err="1"/>
              <a:t>notebook_example</a:t>
            </a:r>
            <a:r>
              <a:rPr lang="es-ES_tradnl" sz="2400" dirty="0"/>
              <a:t>) para realizar la búsqueda de hiper-parámetros y entrenar el mejor modelo.</a:t>
            </a:r>
          </a:p>
          <a:p>
            <a:pPr lvl="1"/>
            <a:r>
              <a:rPr lang="es-ES_tradnl" sz="2400" dirty="0"/>
              <a:t>Utilizar la REST-API del modelo.</a:t>
            </a:r>
          </a:p>
          <a:p>
            <a:pPr lvl="1"/>
            <a:r>
              <a:rPr lang="es-ES_tradnl" sz="2400" dirty="0"/>
              <a:t>Ejecutar en </a:t>
            </a:r>
            <a:r>
              <a:rPr lang="es-ES_tradnl" sz="2400" dirty="0" err="1"/>
              <a:t>Airflow</a:t>
            </a:r>
            <a:r>
              <a:rPr lang="es-ES_tradnl" sz="2400" dirty="0"/>
              <a:t> el DAG llamado </a:t>
            </a:r>
            <a:r>
              <a:rPr lang="es-ES_tradnl" sz="2400" dirty="0" err="1"/>
              <a:t>process_etl_heart_data</a:t>
            </a:r>
            <a:r>
              <a:rPr lang="es-ES_tradnl" sz="2400" dirty="0"/>
              <a:t> y luego </a:t>
            </a:r>
            <a:r>
              <a:rPr lang="es-ES_tradnl" sz="2400" dirty="0" err="1"/>
              <a:t>retrain_the_model</a:t>
            </a:r>
            <a:r>
              <a:rPr lang="es-ES_tradnl" sz="2400" dirty="0"/>
              <a:t>.</a:t>
            </a:r>
          </a:p>
          <a:p>
            <a:pPr lvl="1"/>
            <a:r>
              <a:rPr lang="es-ES_tradnl" sz="2400" dirty="0"/>
              <a:t>En todos estos pasos verificar lo que muestra </a:t>
            </a:r>
            <a:r>
              <a:rPr lang="es-ES_tradnl" sz="2400" dirty="0" err="1"/>
              <a:t>MLFlow</a:t>
            </a:r>
            <a:r>
              <a:rPr lang="es-ES_tradnl" sz="2400" dirty="0"/>
              <a:t>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medio </a:t>
            </a:r>
            <a:r>
              <a:rPr lang="es-ES_tradnl" sz="2400" dirty="0"/>
              <a:t>(nota entre 6 y 8): Implementar en local usando </a:t>
            </a:r>
            <a:r>
              <a:rPr lang="es-ES_tradnl" sz="2400" dirty="0" err="1"/>
              <a:t>Metaflow</a:t>
            </a:r>
            <a:r>
              <a:rPr lang="es-ES_tradnl" sz="2400" dirty="0"/>
              <a:t> el ciclo de desarrollo del modelo que desarrollaron en Aprendizaje de Máquina I y generar un archivo para predicción en bache (un </a:t>
            </a:r>
            <a:r>
              <a:rPr lang="es-ES_tradnl" sz="2400" dirty="0" err="1"/>
              <a:t>csv</a:t>
            </a:r>
            <a:r>
              <a:rPr lang="es-ES_tradnl" sz="2400" dirty="0"/>
              <a:t> o un archivo de SQLite). La nota puede llegar a 10 si implementan una base de datos (ya sea KVS u otro tipo) con los datos de la predicción en bache.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alto </a:t>
            </a:r>
            <a:r>
              <a:rPr lang="es-ES_tradnl" sz="2400" dirty="0"/>
              <a:t>(nota entre 8 y 10): Implementar el modelo que desarrollaron en Aprendizaje de Máquina I en este ambiente productivo. Para ello, pueden usar los recursos que consideren apropiado. Los servicios disponibles de base son Apache </a:t>
            </a:r>
            <a:r>
              <a:rPr lang="es-ES_tradnl" sz="2400" dirty="0" err="1"/>
              <a:t>Airflow</a:t>
            </a:r>
            <a:r>
              <a:rPr lang="es-ES_tradnl" sz="2400" dirty="0"/>
              <a:t>, </a:t>
            </a:r>
            <a:r>
              <a:rPr lang="es-ES_tradnl" sz="2400" dirty="0" err="1"/>
              <a:t>MLflow</a:t>
            </a:r>
            <a:r>
              <a:rPr lang="es-ES_tradnl" sz="2400" dirty="0"/>
              <a:t>, </a:t>
            </a:r>
            <a:r>
              <a:rPr lang="es-ES_tradnl" sz="2400" dirty="0" err="1"/>
              <a:t>PostgresSQL</a:t>
            </a:r>
            <a:r>
              <a:rPr lang="es-ES_tradnl" sz="2400" dirty="0"/>
              <a:t>, </a:t>
            </a:r>
            <a:r>
              <a:rPr lang="es-ES_tradnl" sz="2400" dirty="0" err="1"/>
              <a:t>MinIO</a:t>
            </a:r>
            <a:r>
              <a:rPr lang="es-ES_tradnl" sz="2400" dirty="0"/>
              <a:t>, </a:t>
            </a:r>
            <a:r>
              <a:rPr lang="es-ES_tradnl" sz="2400" dirty="0" err="1"/>
              <a:t>FastAPI</a:t>
            </a:r>
            <a:r>
              <a:rPr lang="es-ES_tradnl" sz="2400" dirty="0"/>
              <a:t>. Todo está montado en Docker, por lo que además deben instalado Docker. 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2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&gt;=3.10</a:t>
            </a:r>
          </a:p>
          <a:p>
            <a:pPr lvl="1"/>
            <a:r>
              <a:rPr lang="es-ES_tradnl" sz="1800" dirty="0" err="1"/>
              <a:t>Poetry</a:t>
            </a:r>
            <a:r>
              <a:rPr lang="es-ES_tradnl" sz="1800" dirty="0"/>
              <a:t> / </a:t>
            </a:r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3448</TotalTime>
  <Words>3781</Words>
  <Application>Microsoft Macintosh PowerPoint</Application>
  <PresentationFormat>Widescreen</PresentationFormat>
  <Paragraphs>397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36</cp:revision>
  <dcterms:created xsi:type="dcterms:W3CDTF">2024-02-08T17:40:43Z</dcterms:created>
  <dcterms:modified xsi:type="dcterms:W3CDTF">2024-06-16T21:10:43Z</dcterms:modified>
</cp:coreProperties>
</file>